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8960-5B6F-4E6B-B4FA-662179EDD15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B3F2-B332-4975-8647-888773A8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7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8960-5B6F-4E6B-B4FA-662179EDD15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B3F2-B332-4975-8647-888773A8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4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8960-5B6F-4E6B-B4FA-662179EDD15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B3F2-B332-4975-8647-888773A8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0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8960-5B6F-4E6B-B4FA-662179EDD15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B3F2-B332-4975-8647-888773A8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2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8960-5B6F-4E6B-B4FA-662179EDD15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B3F2-B332-4975-8647-888773A8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1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8960-5B6F-4E6B-B4FA-662179EDD15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B3F2-B332-4975-8647-888773A8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5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8960-5B6F-4E6B-B4FA-662179EDD15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B3F2-B332-4975-8647-888773A8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1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8960-5B6F-4E6B-B4FA-662179EDD15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B3F2-B332-4975-8647-888773A8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9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8960-5B6F-4E6B-B4FA-662179EDD15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B3F2-B332-4975-8647-888773A8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8960-5B6F-4E6B-B4FA-662179EDD15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B3F2-B332-4975-8647-888773A8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9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8960-5B6F-4E6B-B4FA-662179EDD15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B3F2-B332-4975-8647-888773A8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6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78960-5B6F-4E6B-B4FA-662179EDD154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2B3F2-B332-4975-8647-888773A8A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7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340596"/>
              </p:ext>
            </p:extLst>
          </p:nvPr>
        </p:nvGraphicFramePr>
        <p:xfrm>
          <a:off x="2135031" y="178754"/>
          <a:ext cx="8128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Monday </a:t>
                      </a:r>
                      <a:r>
                        <a:rPr lang="en-US" sz="2800" dirty="0" smtClean="0"/>
                        <a:t>, December </a:t>
                      </a:r>
                      <a:r>
                        <a:rPr lang="en-US" sz="2800" dirty="0" smtClean="0"/>
                        <a:t>1</a:t>
                      </a:r>
                      <a:r>
                        <a:rPr lang="en-US" sz="2800" baseline="30000" dirty="0" smtClean="0"/>
                        <a:t>th</a:t>
                      </a:r>
                      <a:r>
                        <a:rPr lang="en-US" sz="2800" baseline="0" dirty="0" smtClean="0"/>
                        <a:t>  </a:t>
                      </a:r>
                      <a:r>
                        <a:rPr lang="en-US" sz="2800" dirty="0" smtClean="0"/>
                        <a:t>2021</a:t>
                      </a:r>
                    </a:p>
                    <a:p>
                      <a:pPr algn="ctr"/>
                      <a:r>
                        <a:rPr lang="en-US" sz="2800" baseline="0" dirty="0" smtClean="0"/>
                        <a:t>Unit </a:t>
                      </a:r>
                      <a:r>
                        <a:rPr lang="en-US" sz="2800" baseline="0" dirty="0" smtClean="0"/>
                        <a:t>6: Whose jacket is this?</a:t>
                      </a:r>
                      <a:endParaRPr lang="en-US" sz="2800" baseline="0" dirty="0" smtClean="0"/>
                    </a:p>
                    <a:p>
                      <a:pPr algn="ctr"/>
                      <a:r>
                        <a:rPr lang="en-US" sz="2800" baseline="0" dirty="0" smtClean="0"/>
                        <a:t> Lesson </a:t>
                      </a:r>
                      <a:r>
                        <a:rPr lang="en-US" sz="2800" baseline="0" dirty="0" smtClean="0"/>
                        <a:t>2</a:t>
                      </a:r>
                      <a:endParaRPr lang="en-US" sz="28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168895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OpenSans"/>
              </a:rPr>
              <a:t>1. Listen to the story and repeat. Act.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0582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OpenSans"/>
              </a:rPr>
              <a:t>2. Listen and repeat.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b="1" i="0" u="sng" dirty="0" smtClean="0">
                <a:solidFill>
                  <a:srgbClr val="000000"/>
                </a:solidFill>
                <a:effectLst/>
                <a:latin typeface="OpenSans"/>
              </a:rPr>
              <a:t>Click here to listen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1026" name="Picture 2" descr="https://img.loigiaihay.com/picture/2018/0305/hinh-4-unit-6-f-f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55164"/>
            <a:ext cx="11646794" cy="390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l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18597" y="18077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8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333663"/>
              </p:ext>
            </p:extLst>
          </p:nvPr>
        </p:nvGraphicFramePr>
        <p:xfrm>
          <a:off x="218940" y="719666"/>
          <a:ext cx="994106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0530"/>
                <a:gridCol w="4970530"/>
              </a:tblGrid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OpenSans"/>
                        </a:rPr>
                        <a:t>It's my jacket.</a:t>
                      </a:r>
                    </a:p>
                    <a:p>
                      <a:pPr fontAlgn="t"/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OpenSans"/>
                        </a:rPr>
                        <a:t>They're your sneaker.</a:t>
                      </a:r>
                    </a:p>
                    <a:p>
                      <a:pPr fontAlgn="t"/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OpenSans"/>
                        </a:rPr>
                        <a:t>It's his ball.</a:t>
                      </a:r>
                    </a:p>
                    <a:p>
                      <a:pPr fontAlgn="t"/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OpenSans"/>
                        </a:rPr>
                        <a:t>They're her sandwiches.</a:t>
                      </a:r>
                    </a:p>
                    <a:p>
                      <a:pPr fontAlgn="t"/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OpenSans"/>
                        </a:rPr>
                        <a:t>It's our trophy.</a:t>
                      </a:r>
                    </a:p>
                    <a:p>
                      <a:pPr fontAlgn="t"/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OpenSans"/>
                        </a:rPr>
                        <a:t>It's their backpack.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OpenSans"/>
                        </a:rPr>
                        <a:t>It's mine.</a:t>
                      </a:r>
                    </a:p>
                    <a:p>
                      <a:pPr fontAlgn="t"/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OpenSans"/>
                        </a:rPr>
                        <a:t>They're yours.</a:t>
                      </a:r>
                    </a:p>
                    <a:p>
                      <a:pPr fontAlgn="t"/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OpenSans"/>
                        </a:rPr>
                        <a:t>It's his.</a:t>
                      </a:r>
                    </a:p>
                    <a:p>
                      <a:pPr fontAlgn="t"/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OpenSans"/>
                        </a:rPr>
                        <a:t>They're hers.</a:t>
                      </a:r>
                    </a:p>
                    <a:p>
                      <a:pPr fontAlgn="t"/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OpenSans"/>
                        </a:rPr>
                        <a:t>It's ours.</a:t>
                      </a:r>
                    </a:p>
                    <a:p>
                      <a:pPr fontAlgn="t"/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OpenSans"/>
                        </a:rPr>
                        <a:t>It's theirs.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010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445" y="0"/>
            <a:ext cx="3241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dirty="0" smtClean="0">
                <a:solidFill>
                  <a:srgbClr val="000000"/>
                </a:solidFill>
                <a:effectLst/>
                <a:latin typeface="OpenSansBold"/>
              </a:rPr>
              <a:t>3. Read and circle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848476"/>
              </p:ext>
            </p:extLst>
          </p:nvPr>
        </p:nvGraphicFramePr>
        <p:xfrm>
          <a:off x="103031" y="719666"/>
          <a:ext cx="1208896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1778"/>
                <a:gridCol w="56471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This sandwich is </a:t>
                      </a:r>
                      <a:r>
                        <a:rPr lang="en-US" sz="2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/ mine.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This is</a:t>
                      </a:r>
                      <a:r>
                        <a:rPr lang="en-US" sz="2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our / ours </a:t>
                      </a:r>
                      <a:r>
                        <a:rPr lang="en-US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trophy.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The red sneakers are </a:t>
                      </a:r>
                      <a:r>
                        <a:rPr lang="en-US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 / hers.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That backpack was </a:t>
                      </a:r>
                      <a:r>
                        <a:rPr lang="en-US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their / theirs.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There are five players in </a:t>
                      </a:r>
                      <a:r>
                        <a:rPr lang="en-US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/mine 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Is this </a:t>
                      </a:r>
                      <a:r>
                        <a:rPr lang="en-US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your / yours </a:t>
                      </a:r>
                      <a:r>
                        <a:rPr lang="en-US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jacket?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57445" y="2419880"/>
            <a:ext cx="79850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000000"/>
                </a:solidFill>
                <a:effectLst/>
                <a:latin typeface="OpenSans"/>
              </a:rPr>
              <a:t>4.Write: 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mine    his   hers   yours   ours   theirs</a:t>
            </a:r>
            <a:endParaRPr lang="en-US" sz="2800" dirty="0"/>
          </a:p>
        </p:txBody>
      </p:sp>
      <p:pic>
        <p:nvPicPr>
          <p:cNvPr id="2050" name="Picture 2" descr="https://img.loigiaihay.com/picture/2018/0305/hinh-5-unit-6-f-f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45" y="2943100"/>
            <a:ext cx="12093394" cy="3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439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117</Words>
  <Application>Microsoft Office PowerPoint</Application>
  <PresentationFormat>Widescreen</PresentationFormat>
  <Paragraphs>26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OpenSans</vt:lpstr>
      <vt:lpstr>OpenSansBold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2</cp:revision>
  <dcterms:created xsi:type="dcterms:W3CDTF">2021-12-12T14:50:11Z</dcterms:created>
  <dcterms:modified xsi:type="dcterms:W3CDTF">2021-12-12T14:59:30Z</dcterms:modified>
</cp:coreProperties>
</file>